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4"/>
  </p:sldMasterIdLst>
  <p:sldIdLst>
    <p:sldId id="256" r:id="rId5"/>
    <p:sldId id="257" r:id="rId6"/>
    <p:sldId id="258" r:id="rId7"/>
    <p:sldId id="259" r:id="rId8"/>
    <p:sldId id="260" r:id="rId9"/>
    <p:sldId id="264" r:id="rId10"/>
    <p:sldId id="265" r:id="rId11"/>
    <p:sldId id="261" r:id="rId12"/>
    <p:sldId id="263" r:id="rId13"/>
    <p:sldId id="262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87AA4D-895A-AB10-A095-5531918EAB77}" v="465" dt="2022-10-06T06:27:32.402"/>
    <p1510:client id="{4BC36ECF-C9EC-4598-9788-3A19B61EFEA9}" v="46" dt="2022-10-04T13:45:38.317"/>
    <p1510:client id="{783EE709-270D-54C8-9EED-978C1CDE5D1D}" v="32" dt="2022-10-06T06:28:46.695"/>
    <p1510:client id="{A25629AC-65A5-4CB3-983C-5A515883B673}" v="34" dt="2022-10-05T20:57:30.996"/>
    <p1510:client id="{EEF35A03-F7B6-4C84-9D56-CCF0B0F6D531}" v="156" dt="2022-10-05T20:38:09.8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CCB431-E129-4246-9D11-B6A733A019CF}" type="doc">
      <dgm:prSet loTypeId="urn:microsoft.com/office/officeart/2016/7/layout/LinearBlockProcessNumbered" loCatId="process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4A0FF88-2554-427A-9A49-E8476B9DC094}">
      <dgm:prSet/>
      <dgm:spPr/>
      <dgm:t>
        <a:bodyPr/>
        <a:lstStyle/>
        <a:p>
          <a:r>
            <a:rPr lang="en-US" dirty="0"/>
            <a:t>Project Briefing </a:t>
          </a:r>
        </a:p>
      </dgm:t>
    </dgm:pt>
    <dgm:pt modelId="{BF2B78CA-CD7A-48CA-8EAB-2488CDDCE44D}" type="parTrans" cxnId="{F9690EF7-6EA0-4AA6-AD6B-997A9A0900E5}">
      <dgm:prSet/>
      <dgm:spPr/>
      <dgm:t>
        <a:bodyPr/>
        <a:lstStyle/>
        <a:p>
          <a:endParaRPr lang="en-US"/>
        </a:p>
      </dgm:t>
    </dgm:pt>
    <dgm:pt modelId="{45575ADB-09C1-458B-9D6F-3B92828DB5F3}" type="sibTrans" cxnId="{F9690EF7-6EA0-4AA6-AD6B-997A9A0900E5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E643282C-AF27-4A02-A688-2B6687BFD3BB}">
      <dgm:prSet/>
      <dgm:spPr/>
      <dgm:t>
        <a:bodyPr/>
        <a:lstStyle/>
        <a:p>
          <a:r>
            <a:rPr lang="en-US" dirty="0">
              <a:latin typeface="Century Gothic" panose="020B0502020202020204"/>
            </a:rPr>
            <a:t>Agile, Sprints, UML</a:t>
          </a:r>
          <a:r>
            <a:rPr lang="en-US" dirty="0"/>
            <a:t> Diagram and ERD Diagram</a:t>
          </a:r>
        </a:p>
      </dgm:t>
    </dgm:pt>
    <dgm:pt modelId="{1A416546-ACEE-4362-9233-6E38620BE24D}" type="parTrans" cxnId="{4A3C3E09-7618-4BA0-86A8-6D525EBC2B96}">
      <dgm:prSet/>
      <dgm:spPr/>
      <dgm:t>
        <a:bodyPr/>
        <a:lstStyle/>
        <a:p>
          <a:endParaRPr lang="en-US"/>
        </a:p>
      </dgm:t>
    </dgm:pt>
    <dgm:pt modelId="{BC7935D7-18ED-444E-816F-E01B8DFB3EA0}" type="sibTrans" cxnId="{4A3C3E09-7618-4BA0-86A8-6D525EBC2B96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FE7C60BF-8CBC-4818-AB80-5DACBF357CDD}">
      <dgm:prSet/>
      <dgm:spPr/>
      <dgm:t>
        <a:bodyPr/>
        <a:lstStyle/>
        <a:p>
          <a:r>
            <a:rPr lang="en-US" dirty="0">
              <a:latin typeface="Century Gothic" panose="020B0502020202020204"/>
            </a:rPr>
            <a:t>Java</a:t>
          </a:r>
          <a:r>
            <a:rPr lang="en-US" dirty="0"/>
            <a:t> code, Project Closing</a:t>
          </a:r>
        </a:p>
      </dgm:t>
    </dgm:pt>
    <dgm:pt modelId="{112FFBA8-4469-4AA9-A9C5-D4E0FD33D375}" type="parTrans" cxnId="{FD6BD371-8471-4EB6-B3E2-DFA9AB759566}">
      <dgm:prSet/>
      <dgm:spPr/>
      <dgm:t>
        <a:bodyPr/>
        <a:lstStyle/>
        <a:p>
          <a:endParaRPr lang="en-US"/>
        </a:p>
      </dgm:t>
    </dgm:pt>
    <dgm:pt modelId="{D4791430-673A-4081-AA60-CA07277AC2D8}" type="sibTrans" cxnId="{FD6BD371-8471-4EB6-B3E2-DFA9AB759566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89B03ED0-E22C-4469-A89C-59ECE6F5C802}" type="pres">
      <dgm:prSet presAssocID="{8FCCB431-E129-4246-9D11-B6A733A019CF}" presName="Name0" presStyleCnt="0">
        <dgm:presLayoutVars>
          <dgm:animLvl val="lvl"/>
          <dgm:resizeHandles val="exact"/>
        </dgm:presLayoutVars>
      </dgm:prSet>
      <dgm:spPr/>
    </dgm:pt>
    <dgm:pt modelId="{0963E714-5BA2-4F16-BA35-7407789C5FE0}" type="pres">
      <dgm:prSet presAssocID="{54A0FF88-2554-427A-9A49-E8476B9DC094}" presName="compositeNode" presStyleCnt="0">
        <dgm:presLayoutVars>
          <dgm:bulletEnabled val="1"/>
        </dgm:presLayoutVars>
      </dgm:prSet>
      <dgm:spPr/>
    </dgm:pt>
    <dgm:pt modelId="{55B64C74-5116-4EF1-8C45-869B42EA40A1}" type="pres">
      <dgm:prSet presAssocID="{54A0FF88-2554-427A-9A49-E8476B9DC094}" presName="bgRect" presStyleLbl="alignNode1" presStyleIdx="0" presStyleCnt="3"/>
      <dgm:spPr/>
    </dgm:pt>
    <dgm:pt modelId="{E9CA9CAA-A5F8-43FF-8EEE-6EC64C08E00F}" type="pres">
      <dgm:prSet presAssocID="{45575ADB-09C1-458B-9D6F-3B92828DB5F3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A410C2CD-EF35-48B2-9C30-58221CF46FF3}" type="pres">
      <dgm:prSet presAssocID="{54A0FF88-2554-427A-9A49-E8476B9DC094}" presName="nodeRect" presStyleLbl="alignNode1" presStyleIdx="0" presStyleCnt="3">
        <dgm:presLayoutVars>
          <dgm:bulletEnabled val="1"/>
        </dgm:presLayoutVars>
      </dgm:prSet>
      <dgm:spPr/>
    </dgm:pt>
    <dgm:pt modelId="{C78260AB-E297-44DF-808A-026D790D6C9B}" type="pres">
      <dgm:prSet presAssocID="{45575ADB-09C1-458B-9D6F-3B92828DB5F3}" presName="sibTrans" presStyleCnt="0"/>
      <dgm:spPr/>
    </dgm:pt>
    <dgm:pt modelId="{BEF4F227-95B0-448F-9618-AD819820FCC7}" type="pres">
      <dgm:prSet presAssocID="{E643282C-AF27-4A02-A688-2B6687BFD3BB}" presName="compositeNode" presStyleCnt="0">
        <dgm:presLayoutVars>
          <dgm:bulletEnabled val="1"/>
        </dgm:presLayoutVars>
      </dgm:prSet>
      <dgm:spPr/>
    </dgm:pt>
    <dgm:pt modelId="{3775AB08-9F6D-47D3-B044-A75014CE2449}" type="pres">
      <dgm:prSet presAssocID="{E643282C-AF27-4A02-A688-2B6687BFD3BB}" presName="bgRect" presStyleLbl="alignNode1" presStyleIdx="1" presStyleCnt="3"/>
      <dgm:spPr/>
    </dgm:pt>
    <dgm:pt modelId="{8F6BB712-7B99-4A0F-92D5-A68BA636CBE0}" type="pres">
      <dgm:prSet presAssocID="{BC7935D7-18ED-444E-816F-E01B8DFB3EA0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5E679674-CBA7-4409-8D11-A9D022115FA1}" type="pres">
      <dgm:prSet presAssocID="{E643282C-AF27-4A02-A688-2B6687BFD3BB}" presName="nodeRect" presStyleLbl="alignNode1" presStyleIdx="1" presStyleCnt="3">
        <dgm:presLayoutVars>
          <dgm:bulletEnabled val="1"/>
        </dgm:presLayoutVars>
      </dgm:prSet>
      <dgm:spPr/>
    </dgm:pt>
    <dgm:pt modelId="{A686E5BF-F5AF-425D-8B9A-9D5FD38A33B7}" type="pres">
      <dgm:prSet presAssocID="{BC7935D7-18ED-444E-816F-E01B8DFB3EA0}" presName="sibTrans" presStyleCnt="0"/>
      <dgm:spPr/>
    </dgm:pt>
    <dgm:pt modelId="{5401D204-333C-4AF7-9E6B-52BC4766D569}" type="pres">
      <dgm:prSet presAssocID="{FE7C60BF-8CBC-4818-AB80-5DACBF357CDD}" presName="compositeNode" presStyleCnt="0">
        <dgm:presLayoutVars>
          <dgm:bulletEnabled val="1"/>
        </dgm:presLayoutVars>
      </dgm:prSet>
      <dgm:spPr/>
    </dgm:pt>
    <dgm:pt modelId="{B681E619-C2E5-440A-AE4B-70FC739A6138}" type="pres">
      <dgm:prSet presAssocID="{FE7C60BF-8CBC-4818-AB80-5DACBF357CDD}" presName="bgRect" presStyleLbl="alignNode1" presStyleIdx="2" presStyleCnt="3"/>
      <dgm:spPr/>
    </dgm:pt>
    <dgm:pt modelId="{7E54F57F-012E-4339-A765-CD125905BD03}" type="pres">
      <dgm:prSet presAssocID="{D4791430-673A-4081-AA60-CA07277AC2D8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D8E36E79-30C0-4A3A-959C-CD66FA71C24D}" type="pres">
      <dgm:prSet presAssocID="{FE7C60BF-8CBC-4818-AB80-5DACBF357CDD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FA149E01-5C9A-4A7E-B1F4-ED361D04987E}" type="presOf" srcId="{E643282C-AF27-4A02-A688-2B6687BFD3BB}" destId="{3775AB08-9F6D-47D3-B044-A75014CE2449}" srcOrd="0" destOrd="0" presId="urn:microsoft.com/office/officeart/2016/7/layout/LinearBlockProcessNumbered"/>
    <dgm:cxn modelId="{4A3C3E09-7618-4BA0-86A8-6D525EBC2B96}" srcId="{8FCCB431-E129-4246-9D11-B6A733A019CF}" destId="{E643282C-AF27-4A02-A688-2B6687BFD3BB}" srcOrd="1" destOrd="0" parTransId="{1A416546-ACEE-4362-9233-6E38620BE24D}" sibTransId="{BC7935D7-18ED-444E-816F-E01B8DFB3EA0}"/>
    <dgm:cxn modelId="{19C34A2B-E0C9-4D0A-AF3C-09C715A637F6}" type="presOf" srcId="{45575ADB-09C1-458B-9D6F-3B92828DB5F3}" destId="{E9CA9CAA-A5F8-43FF-8EEE-6EC64C08E00F}" srcOrd="0" destOrd="0" presId="urn:microsoft.com/office/officeart/2016/7/layout/LinearBlockProcessNumbered"/>
    <dgm:cxn modelId="{0196D45D-1F69-4E2B-900A-A4B27AA42117}" type="presOf" srcId="{E643282C-AF27-4A02-A688-2B6687BFD3BB}" destId="{5E679674-CBA7-4409-8D11-A9D022115FA1}" srcOrd="1" destOrd="0" presId="urn:microsoft.com/office/officeart/2016/7/layout/LinearBlockProcessNumbered"/>
    <dgm:cxn modelId="{5D9CB46C-7E44-4D14-9E3B-BC4CBEA9FD35}" type="presOf" srcId="{D4791430-673A-4081-AA60-CA07277AC2D8}" destId="{7E54F57F-012E-4339-A765-CD125905BD03}" srcOrd="0" destOrd="0" presId="urn:microsoft.com/office/officeart/2016/7/layout/LinearBlockProcessNumbered"/>
    <dgm:cxn modelId="{05881471-B872-4494-9D8E-EE7F1B37B96C}" type="presOf" srcId="{BC7935D7-18ED-444E-816F-E01B8DFB3EA0}" destId="{8F6BB712-7B99-4A0F-92D5-A68BA636CBE0}" srcOrd="0" destOrd="0" presId="urn:microsoft.com/office/officeart/2016/7/layout/LinearBlockProcessNumbered"/>
    <dgm:cxn modelId="{FD6BD371-8471-4EB6-B3E2-DFA9AB759566}" srcId="{8FCCB431-E129-4246-9D11-B6A733A019CF}" destId="{FE7C60BF-8CBC-4818-AB80-5DACBF357CDD}" srcOrd="2" destOrd="0" parTransId="{112FFBA8-4469-4AA9-A9C5-D4E0FD33D375}" sibTransId="{D4791430-673A-4081-AA60-CA07277AC2D8}"/>
    <dgm:cxn modelId="{52C9258D-13D1-40D7-9041-9ECA06840FA3}" type="presOf" srcId="{54A0FF88-2554-427A-9A49-E8476B9DC094}" destId="{55B64C74-5116-4EF1-8C45-869B42EA40A1}" srcOrd="0" destOrd="0" presId="urn:microsoft.com/office/officeart/2016/7/layout/LinearBlockProcessNumbered"/>
    <dgm:cxn modelId="{BDC989BB-9839-467C-9006-5362EB95D259}" type="presOf" srcId="{54A0FF88-2554-427A-9A49-E8476B9DC094}" destId="{A410C2CD-EF35-48B2-9C30-58221CF46FF3}" srcOrd="1" destOrd="0" presId="urn:microsoft.com/office/officeart/2016/7/layout/LinearBlockProcessNumbered"/>
    <dgm:cxn modelId="{CDB750C7-84E3-4C08-AF00-1B6880B4DB1E}" type="presOf" srcId="{FE7C60BF-8CBC-4818-AB80-5DACBF357CDD}" destId="{D8E36E79-30C0-4A3A-959C-CD66FA71C24D}" srcOrd="1" destOrd="0" presId="urn:microsoft.com/office/officeart/2016/7/layout/LinearBlockProcessNumbered"/>
    <dgm:cxn modelId="{B2B550D5-BDF0-41DC-B399-C9CA2CAD0B04}" type="presOf" srcId="{FE7C60BF-8CBC-4818-AB80-5DACBF357CDD}" destId="{B681E619-C2E5-440A-AE4B-70FC739A6138}" srcOrd="0" destOrd="0" presId="urn:microsoft.com/office/officeart/2016/7/layout/LinearBlockProcessNumbered"/>
    <dgm:cxn modelId="{C17110ED-0A2D-422C-93B7-A77585B7DC2B}" type="presOf" srcId="{8FCCB431-E129-4246-9D11-B6A733A019CF}" destId="{89B03ED0-E22C-4469-A89C-59ECE6F5C802}" srcOrd="0" destOrd="0" presId="urn:microsoft.com/office/officeart/2016/7/layout/LinearBlockProcessNumbered"/>
    <dgm:cxn modelId="{F9690EF7-6EA0-4AA6-AD6B-997A9A0900E5}" srcId="{8FCCB431-E129-4246-9D11-B6A733A019CF}" destId="{54A0FF88-2554-427A-9A49-E8476B9DC094}" srcOrd="0" destOrd="0" parTransId="{BF2B78CA-CD7A-48CA-8EAB-2488CDDCE44D}" sibTransId="{45575ADB-09C1-458B-9D6F-3B92828DB5F3}"/>
    <dgm:cxn modelId="{F9797C25-352B-4A6A-AC2E-5FD6078A29FF}" type="presParOf" srcId="{89B03ED0-E22C-4469-A89C-59ECE6F5C802}" destId="{0963E714-5BA2-4F16-BA35-7407789C5FE0}" srcOrd="0" destOrd="0" presId="urn:microsoft.com/office/officeart/2016/7/layout/LinearBlockProcessNumbered"/>
    <dgm:cxn modelId="{C9DC4E8B-8FC0-46A6-B5D4-08EAFFE1F1AA}" type="presParOf" srcId="{0963E714-5BA2-4F16-BA35-7407789C5FE0}" destId="{55B64C74-5116-4EF1-8C45-869B42EA40A1}" srcOrd="0" destOrd="0" presId="urn:microsoft.com/office/officeart/2016/7/layout/LinearBlockProcessNumbered"/>
    <dgm:cxn modelId="{3A2FD9E1-C26A-4804-B39F-597D2BC15035}" type="presParOf" srcId="{0963E714-5BA2-4F16-BA35-7407789C5FE0}" destId="{E9CA9CAA-A5F8-43FF-8EEE-6EC64C08E00F}" srcOrd="1" destOrd="0" presId="urn:microsoft.com/office/officeart/2016/7/layout/LinearBlockProcessNumbered"/>
    <dgm:cxn modelId="{946250BE-9FAC-4402-BF10-21BDF8F98157}" type="presParOf" srcId="{0963E714-5BA2-4F16-BA35-7407789C5FE0}" destId="{A410C2CD-EF35-48B2-9C30-58221CF46FF3}" srcOrd="2" destOrd="0" presId="urn:microsoft.com/office/officeart/2016/7/layout/LinearBlockProcessNumbered"/>
    <dgm:cxn modelId="{425BB6FD-41E1-48A2-A35C-AB34851FAD07}" type="presParOf" srcId="{89B03ED0-E22C-4469-A89C-59ECE6F5C802}" destId="{C78260AB-E297-44DF-808A-026D790D6C9B}" srcOrd="1" destOrd="0" presId="urn:microsoft.com/office/officeart/2016/7/layout/LinearBlockProcessNumbered"/>
    <dgm:cxn modelId="{BD81E9E5-620C-4186-890A-4A66590D4A8D}" type="presParOf" srcId="{89B03ED0-E22C-4469-A89C-59ECE6F5C802}" destId="{BEF4F227-95B0-448F-9618-AD819820FCC7}" srcOrd="2" destOrd="0" presId="urn:microsoft.com/office/officeart/2016/7/layout/LinearBlockProcessNumbered"/>
    <dgm:cxn modelId="{320A435E-543C-42C1-8706-693A5F6AF92C}" type="presParOf" srcId="{BEF4F227-95B0-448F-9618-AD819820FCC7}" destId="{3775AB08-9F6D-47D3-B044-A75014CE2449}" srcOrd="0" destOrd="0" presId="urn:microsoft.com/office/officeart/2016/7/layout/LinearBlockProcessNumbered"/>
    <dgm:cxn modelId="{25008A83-9300-4197-B173-369F4F9A6349}" type="presParOf" srcId="{BEF4F227-95B0-448F-9618-AD819820FCC7}" destId="{8F6BB712-7B99-4A0F-92D5-A68BA636CBE0}" srcOrd="1" destOrd="0" presId="urn:microsoft.com/office/officeart/2016/7/layout/LinearBlockProcessNumbered"/>
    <dgm:cxn modelId="{BD272B6C-6221-4369-BE08-6AE4AB7A48BA}" type="presParOf" srcId="{BEF4F227-95B0-448F-9618-AD819820FCC7}" destId="{5E679674-CBA7-4409-8D11-A9D022115FA1}" srcOrd="2" destOrd="0" presId="urn:microsoft.com/office/officeart/2016/7/layout/LinearBlockProcessNumbered"/>
    <dgm:cxn modelId="{FD4CFAE7-2F58-46E2-8D4E-F7DC6EA1F9FC}" type="presParOf" srcId="{89B03ED0-E22C-4469-A89C-59ECE6F5C802}" destId="{A686E5BF-F5AF-425D-8B9A-9D5FD38A33B7}" srcOrd="3" destOrd="0" presId="urn:microsoft.com/office/officeart/2016/7/layout/LinearBlockProcessNumbered"/>
    <dgm:cxn modelId="{143402B6-CC91-41C6-88B3-D034FC4CB3AD}" type="presParOf" srcId="{89B03ED0-E22C-4469-A89C-59ECE6F5C802}" destId="{5401D204-333C-4AF7-9E6B-52BC4766D569}" srcOrd="4" destOrd="0" presId="urn:microsoft.com/office/officeart/2016/7/layout/LinearBlockProcessNumbered"/>
    <dgm:cxn modelId="{ED88DCA9-C305-4EF4-BE3E-127174B025D6}" type="presParOf" srcId="{5401D204-333C-4AF7-9E6B-52BC4766D569}" destId="{B681E619-C2E5-440A-AE4B-70FC739A6138}" srcOrd="0" destOrd="0" presId="urn:microsoft.com/office/officeart/2016/7/layout/LinearBlockProcessNumbered"/>
    <dgm:cxn modelId="{126918F4-3083-471F-913C-85010ED6544F}" type="presParOf" srcId="{5401D204-333C-4AF7-9E6B-52BC4766D569}" destId="{7E54F57F-012E-4339-A765-CD125905BD03}" srcOrd="1" destOrd="0" presId="urn:microsoft.com/office/officeart/2016/7/layout/LinearBlockProcessNumbered"/>
    <dgm:cxn modelId="{80A7E3CC-A54D-41D9-96C3-CD84D226501E}" type="presParOf" srcId="{5401D204-333C-4AF7-9E6B-52BC4766D569}" destId="{D8E36E79-30C0-4A3A-959C-CD66FA71C24D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B64C74-5116-4EF1-8C45-869B42EA40A1}">
      <dsp:nvSpPr>
        <dsp:cNvPr id="0" name=""/>
        <dsp:cNvSpPr/>
      </dsp:nvSpPr>
      <dsp:spPr>
        <a:xfrm>
          <a:off x="696" y="196278"/>
          <a:ext cx="2820888" cy="3385065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78641" tIns="0" rIns="278641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Project Briefing </a:t>
          </a:r>
        </a:p>
      </dsp:txBody>
      <dsp:txXfrm>
        <a:off x="696" y="1550304"/>
        <a:ext cx="2820888" cy="2031039"/>
      </dsp:txXfrm>
    </dsp:sp>
    <dsp:sp modelId="{E9CA9CAA-A5F8-43FF-8EEE-6EC64C08E00F}">
      <dsp:nvSpPr>
        <dsp:cNvPr id="0" name=""/>
        <dsp:cNvSpPr/>
      </dsp:nvSpPr>
      <dsp:spPr>
        <a:xfrm>
          <a:off x="696" y="196278"/>
          <a:ext cx="2820888" cy="1354026"/>
        </a:xfrm>
        <a:prstGeom prst="rect">
          <a:avLst/>
        </a:prstGeom>
        <a:noFill/>
        <a:ln w="9525" cap="rnd" cmpd="sng" algn="ctr">
          <a:noFill/>
          <a:prstDash val="solid"/>
        </a:ln>
        <a:effectLst>
          <a:outerShdw blurRad="50800" dist="38100" dir="5400000" rotWithShape="0">
            <a:srgbClr val="000000">
              <a:alpha val="60000"/>
            </a:srgbClr>
          </a:outerShdw>
        </a:effectLst>
        <a:sp3d/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78641" tIns="165100" rIns="278641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696" y="196278"/>
        <a:ext cx="2820888" cy="1354026"/>
      </dsp:txXfrm>
    </dsp:sp>
    <dsp:sp modelId="{3775AB08-9F6D-47D3-B044-A75014CE2449}">
      <dsp:nvSpPr>
        <dsp:cNvPr id="0" name=""/>
        <dsp:cNvSpPr/>
      </dsp:nvSpPr>
      <dsp:spPr>
        <a:xfrm>
          <a:off x="3047255" y="196278"/>
          <a:ext cx="2820888" cy="3385065"/>
        </a:xfrm>
        <a:prstGeom prst="rect">
          <a:avLst/>
        </a:prstGeom>
        <a:gradFill rotWithShape="0">
          <a:gsLst>
            <a:gs pos="0">
              <a:schemeClr val="accent5">
                <a:hueOff val="2404066"/>
                <a:satOff val="-4882"/>
                <a:lumOff val="3137"/>
                <a:alphaOff val="0"/>
                <a:tint val="96000"/>
                <a:lumMod val="104000"/>
              </a:schemeClr>
            </a:gs>
            <a:gs pos="100000">
              <a:schemeClr val="accent5">
                <a:hueOff val="2404066"/>
                <a:satOff val="-4882"/>
                <a:lumOff val="3137"/>
                <a:alphaOff val="0"/>
                <a:shade val="98000"/>
                <a:lumMod val="9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2404066"/>
              <a:satOff val="-4882"/>
              <a:lumOff val="3137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78641" tIns="0" rIns="278641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Century Gothic" panose="020B0502020202020204"/>
            </a:rPr>
            <a:t>Agile, Sprints, UML</a:t>
          </a:r>
          <a:r>
            <a:rPr lang="en-US" sz="2600" kern="1200" dirty="0"/>
            <a:t> Diagram and ERD Diagram</a:t>
          </a:r>
        </a:p>
      </dsp:txBody>
      <dsp:txXfrm>
        <a:off x="3047255" y="1550304"/>
        <a:ext cx="2820888" cy="2031039"/>
      </dsp:txXfrm>
    </dsp:sp>
    <dsp:sp modelId="{8F6BB712-7B99-4A0F-92D5-A68BA636CBE0}">
      <dsp:nvSpPr>
        <dsp:cNvPr id="0" name=""/>
        <dsp:cNvSpPr/>
      </dsp:nvSpPr>
      <dsp:spPr>
        <a:xfrm>
          <a:off x="3047255" y="196278"/>
          <a:ext cx="2820888" cy="1354026"/>
        </a:xfrm>
        <a:prstGeom prst="rect">
          <a:avLst/>
        </a:prstGeom>
        <a:noFill/>
        <a:ln w="9525" cap="rnd" cmpd="sng" algn="ctr">
          <a:noFill/>
          <a:prstDash val="solid"/>
        </a:ln>
        <a:effectLst>
          <a:outerShdw blurRad="50800" dist="38100" dir="5400000" rotWithShape="0">
            <a:srgbClr val="000000">
              <a:alpha val="60000"/>
            </a:srgbClr>
          </a:outerShdw>
        </a:effectLst>
        <a:sp3d/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78641" tIns="165100" rIns="278641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047255" y="196278"/>
        <a:ext cx="2820888" cy="1354026"/>
      </dsp:txXfrm>
    </dsp:sp>
    <dsp:sp modelId="{B681E619-C2E5-440A-AE4B-70FC739A6138}">
      <dsp:nvSpPr>
        <dsp:cNvPr id="0" name=""/>
        <dsp:cNvSpPr/>
      </dsp:nvSpPr>
      <dsp:spPr>
        <a:xfrm>
          <a:off x="6093815" y="196278"/>
          <a:ext cx="2820888" cy="3385065"/>
        </a:xfrm>
        <a:prstGeom prst="rect">
          <a:avLst/>
        </a:prstGeom>
        <a:gradFill rotWithShape="0">
          <a:gsLst>
            <a:gs pos="0">
              <a:schemeClr val="accent5">
                <a:hueOff val="4808133"/>
                <a:satOff val="-9764"/>
                <a:lumOff val="6275"/>
                <a:alphaOff val="0"/>
                <a:tint val="96000"/>
                <a:lumMod val="104000"/>
              </a:schemeClr>
            </a:gs>
            <a:gs pos="100000">
              <a:schemeClr val="accent5">
                <a:hueOff val="4808133"/>
                <a:satOff val="-9764"/>
                <a:lumOff val="6275"/>
                <a:alphaOff val="0"/>
                <a:shade val="98000"/>
                <a:lumMod val="9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4808133"/>
              <a:satOff val="-9764"/>
              <a:lumOff val="6275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78641" tIns="0" rIns="278641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Century Gothic" panose="020B0502020202020204"/>
            </a:rPr>
            <a:t>Java</a:t>
          </a:r>
          <a:r>
            <a:rPr lang="en-US" sz="2600" kern="1200" dirty="0"/>
            <a:t> code, Project Closing</a:t>
          </a:r>
        </a:p>
      </dsp:txBody>
      <dsp:txXfrm>
        <a:off x="6093815" y="1550304"/>
        <a:ext cx="2820888" cy="2031039"/>
      </dsp:txXfrm>
    </dsp:sp>
    <dsp:sp modelId="{7E54F57F-012E-4339-A765-CD125905BD03}">
      <dsp:nvSpPr>
        <dsp:cNvPr id="0" name=""/>
        <dsp:cNvSpPr/>
      </dsp:nvSpPr>
      <dsp:spPr>
        <a:xfrm>
          <a:off x="6093815" y="196278"/>
          <a:ext cx="2820888" cy="1354026"/>
        </a:xfrm>
        <a:prstGeom prst="rect">
          <a:avLst/>
        </a:prstGeom>
        <a:noFill/>
        <a:ln w="9525" cap="rnd" cmpd="sng" algn="ctr">
          <a:noFill/>
          <a:prstDash val="solid"/>
        </a:ln>
        <a:effectLst>
          <a:outerShdw blurRad="50800" dist="38100" dir="5400000" rotWithShape="0">
            <a:srgbClr val="000000">
              <a:alpha val="60000"/>
            </a:srgbClr>
          </a:outerShdw>
        </a:effectLst>
        <a:sp3d/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78641" tIns="165100" rIns="278641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6093815" y="196278"/>
        <a:ext cx="2820888" cy="13540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50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510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29684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4460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492696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3982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5695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167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814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642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095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541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746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423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189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785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23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ivateinternetaccess.com/blog/3-rules-to-make-sure-your-cryptocurrency-is-never-hacked-or-stolen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sa/3.0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leap.com/crypto-currency-can-decrypt-global-digital-divide-bitcoins-means-african-emergence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/3.0/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omgnews.today/number-crypto-hedge-funds-surges-amid-bitcoin-volatility/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hyperlink" Target="https://creativecommons.org/licenses/by-nc/3.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teinspector.com/images/bitcoin/crypto-ticker-candle-background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d/3.0/" TargetMode="Externa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lucid.app/lucidchart/f1e33c9a-ec8b-4fa5-80a5-063b99fb695a/edit?view_items=~fOP4fEjz1Db&amp;invitationId=inv_887081d5-4be6-48dc-9421-cf0579d21d11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ucid.app/lucidchart/40cf75bb-654a-4c3b-9975-c3047d2094a3/edit?viewport_loc=16%2C10%2C3328%2C1582%2C0_0&amp;invitationId=inv_ef0e6469-daa8-4214-9daf-e26e9d0d4f76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95FFA5E0-4C70-431D-A19D-18415F6C4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6" descr="A picture containing text, indoor, metalware, lock&#10;&#10;Description automatically generated">
            <a:extLst>
              <a:ext uri="{FF2B5EF4-FFF2-40B4-BE49-F238E27FC236}">
                <a16:creationId xmlns:a16="http://schemas.microsoft.com/office/drawing/2014/main" id="{770F7DA4-B423-D5CF-ACAC-00747447A6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768" t="9091" r="12384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3" name="Freeform 5">
            <a:extLst>
              <a:ext uri="{FF2B5EF4-FFF2-40B4-BE49-F238E27FC236}">
                <a16:creationId xmlns:a16="http://schemas.microsoft.com/office/drawing/2014/main" id="{4536C52F-C11B-4718-8B63-3E4A43465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3632297"/>
            <a:ext cx="10602096" cy="2170389"/>
          </a:xfrm>
          <a:custGeom>
            <a:avLst/>
            <a:gdLst>
              <a:gd name="T0" fmla="*/ 2253 w 2259"/>
              <a:gd name="T1" fmla="*/ 195 h 413"/>
              <a:gd name="T2" fmla="*/ 2064 w 2259"/>
              <a:gd name="T3" fmla="*/ 7 h 413"/>
              <a:gd name="T4" fmla="*/ 2062 w 2259"/>
              <a:gd name="T5" fmla="*/ 5 h 413"/>
              <a:gd name="T6" fmla="*/ 2048 w 2259"/>
              <a:gd name="T7" fmla="*/ 0 h 413"/>
              <a:gd name="T8" fmla="*/ 891 w 2259"/>
              <a:gd name="T9" fmla="*/ 0 h 413"/>
              <a:gd name="T10" fmla="*/ 851 w 2259"/>
              <a:gd name="T11" fmla="*/ 0 h 413"/>
              <a:gd name="T12" fmla="*/ 541 w 2259"/>
              <a:gd name="T13" fmla="*/ 0 h 413"/>
              <a:gd name="T14" fmla="*/ 54 w 2259"/>
              <a:gd name="T15" fmla="*/ 0 h 413"/>
              <a:gd name="T16" fmla="*/ 0 w 2259"/>
              <a:gd name="T17" fmla="*/ 0 h 413"/>
              <a:gd name="T18" fmla="*/ 0 w 2259"/>
              <a:gd name="T19" fmla="*/ 413 h 413"/>
              <a:gd name="T20" fmla="*/ 54 w 2259"/>
              <a:gd name="T21" fmla="*/ 413 h 413"/>
              <a:gd name="T22" fmla="*/ 541 w 2259"/>
              <a:gd name="T23" fmla="*/ 413 h 413"/>
              <a:gd name="T24" fmla="*/ 851 w 2259"/>
              <a:gd name="T25" fmla="*/ 413 h 413"/>
              <a:gd name="T26" fmla="*/ 891 w 2259"/>
              <a:gd name="T27" fmla="*/ 413 h 413"/>
              <a:gd name="T28" fmla="*/ 2048 w 2259"/>
              <a:gd name="T29" fmla="*/ 413 h 413"/>
              <a:gd name="T30" fmla="*/ 2062 w 2259"/>
              <a:gd name="T31" fmla="*/ 408 h 413"/>
              <a:gd name="T32" fmla="*/ 2064 w 2259"/>
              <a:gd name="T33" fmla="*/ 406 h 413"/>
              <a:gd name="T34" fmla="*/ 2253 w 2259"/>
              <a:gd name="T35" fmla="*/ 217 h 413"/>
              <a:gd name="T36" fmla="*/ 2253 w 2259"/>
              <a:gd name="T37" fmla="*/ 195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259" h="413">
                <a:moveTo>
                  <a:pt x="2253" y="195"/>
                </a:moveTo>
                <a:cubicBezTo>
                  <a:pt x="2064" y="7"/>
                  <a:pt x="2064" y="7"/>
                  <a:pt x="2064" y="7"/>
                </a:cubicBezTo>
                <a:cubicBezTo>
                  <a:pt x="2064" y="6"/>
                  <a:pt x="2063" y="5"/>
                  <a:pt x="2062" y="5"/>
                </a:cubicBezTo>
                <a:cubicBezTo>
                  <a:pt x="2058" y="2"/>
                  <a:pt x="2053" y="0"/>
                  <a:pt x="2048" y="0"/>
                </a:cubicBezTo>
                <a:cubicBezTo>
                  <a:pt x="891" y="0"/>
                  <a:pt x="891" y="0"/>
                  <a:pt x="891" y="0"/>
                </a:cubicBezTo>
                <a:cubicBezTo>
                  <a:pt x="851" y="0"/>
                  <a:pt x="851" y="0"/>
                  <a:pt x="851" y="0"/>
                </a:cubicBezTo>
                <a:cubicBezTo>
                  <a:pt x="541" y="0"/>
                  <a:pt x="541" y="0"/>
                  <a:pt x="541" y="0"/>
                </a:cubicBezTo>
                <a:cubicBezTo>
                  <a:pt x="54" y="0"/>
                  <a:pt x="54" y="0"/>
                  <a:pt x="54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413"/>
                  <a:pt x="0" y="413"/>
                  <a:pt x="0" y="413"/>
                </a:cubicBezTo>
                <a:cubicBezTo>
                  <a:pt x="54" y="413"/>
                  <a:pt x="54" y="413"/>
                  <a:pt x="54" y="413"/>
                </a:cubicBezTo>
                <a:cubicBezTo>
                  <a:pt x="541" y="413"/>
                  <a:pt x="541" y="413"/>
                  <a:pt x="541" y="413"/>
                </a:cubicBezTo>
                <a:cubicBezTo>
                  <a:pt x="851" y="413"/>
                  <a:pt x="851" y="413"/>
                  <a:pt x="851" y="413"/>
                </a:cubicBezTo>
                <a:cubicBezTo>
                  <a:pt x="891" y="413"/>
                  <a:pt x="891" y="413"/>
                  <a:pt x="891" y="413"/>
                </a:cubicBezTo>
                <a:cubicBezTo>
                  <a:pt x="2048" y="413"/>
                  <a:pt x="2048" y="413"/>
                  <a:pt x="2048" y="413"/>
                </a:cubicBezTo>
                <a:cubicBezTo>
                  <a:pt x="2053" y="413"/>
                  <a:pt x="2058" y="411"/>
                  <a:pt x="2062" y="408"/>
                </a:cubicBezTo>
                <a:cubicBezTo>
                  <a:pt x="2063" y="407"/>
                  <a:pt x="2064" y="406"/>
                  <a:pt x="2064" y="406"/>
                </a:cubicBezTo>
                <a:cubicBezTo>
                  <a:pt x="2253" y="217"/>
                  <a:pt x="2253" y="217"/>
                  <a:pt x="2253" y="217"/>
                </a:cubicBezTo>
                <a:cubicBezTo>
                  <a:pt x="2259" y="211"/>
                  <a:pt x="2259" y="201"/>
                  <a:pt x="2253" y="195"/>
                </a:cubicBez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3733" y="3962400"/>
            <a:ext cx="8458200" cy="958911"/>
          </a:xfrm>
        </p:spPr>
        <p:txBody>
          <a:bodyPr>
            <a:normAutofit/>
          </a:bodyPr>
          <a:lstStyle/>
          <a:p>
            <a:r>
              <a:rPr lang="en-US" sz="4400">
                <a:solidFill>
                  <a:srgbClr val="FEFFFF"/>
                </a:solidFill>
                <a:cs typeface="Calibri Light"/>
              </a:rPr>
              <a:t>Project Preview 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3733" y="4944531"/>
            <a:ext cx="8458200" cy="524935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EFFFF"/>
                </a:solidFill>
              </a:rPr>
              <a:t>Cportfolio</a:t>
            </a:r>
            <a:r>
              <a:rPr lang="en-US">
                <a:solidFill>
                  <a:srgbClr val="FEFFFF"/>
                </a:solidFill>
              </a:rPr>
              <a:t> – Team 2</a:t>
            </a:r>
            <a:endParaRPr lang="en-US" dirty="0">
              <a:solidFill>
                <a:srgbClr val="FEFF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92F79D-15B3-635B-FB1C-EDB2874343BB}"/>
              </a:ext>
            </a:extLst>
          </p:cNvPr>
          <p:cNvSpPr txBox="1"/>
          <p:nvPr/>
        </p:nvSpPr>
        <p:spPr>
          <a:xfrm>
            <a:off x="9490619" y="6657945"/>
            <a:ext cx="2701381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46742-4A09-BD2C-F496-690A6874D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3211" y="642252"/>
            <a:ext cx="2734045" cy="691248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Java Code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B28C5D-713A-3E21-1652-5A941EADA39A}"/>
              </a:ext>
            </a:extLst>
          </p:cNvPr>
          <p:cNvSpPr txBox="1"/>
          <p:nvPr/>
        </p:nvSpPr>
        <p:spPr>
          <a:xfrm>
            <a:off x="4708071" y="3283857"/>
            <a:ext cx="4209142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dirty="0"/>
              <a:t>Presenting in Class.</a:t>
            </a:r>
          </a:p>
        </p:txBody>
      </p:sp>
    </p:spTree>
    <p:extLst>
      <p:ext uri="{BB962C8B-B14F-4D97-AF65-F5344CB8AC3E}">
        <p14:creationId xmlns:p14="http://schemas.microsoft.com/office/powerpoint/2010/main" val="1101086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28E9E-D0E3-DE08-BEAA-FD700B181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5779" y="651988"/>
            <a:ext cx="8911687" cy="1280890"/>
          </a:xfrm>
        </p:spPr>
        <p:txBody>
          <a:bodyPr/>
          <a:lstStyle/>
          <a:p>
            <a:r>
              <a:rPr lang="en-US" dirty="0"/>
              <a:t>Project Closing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B35D6-0CBD-14CF-B2FE-20F278D42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6797" y="2226528"/>
            <a:ext cx="9333570" cy="34245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/>
              <a:t>Creating an intuitive </a:t>
            </a:r>
            <a:r>
              <a:rPr lang="en-US" sz="2200" dirty="0">
                <a:ea typeface="+mn-lt"/>
                <a:cs typeface="+mn-lt"/>
              </a:rPr>
              <a:t>graphical </a:t>
            </a:r>
            <a:r>
              <a:rPr lang="en-US" sz="2200" dirty="0"/>
              <a:t> UI.</a:t>
            </a:r>
          </a:p>
          <a:p>
            <a:r>
              <a:rPr lang="en-US" sz="2200" dirty="0"/>
              <a:t>Completing the database with the remaining tables.</a:t>
            </a:r>
          </a:p>
          <a:p>
            <a:r>
              <a:rPr lang="en-US" sz="2200" dirty="0"/>
              <a:t>Connecting to the API to fetch the required values.</a:t>
            </a:r>
          </a:p>
          <a:p>
            <a:r>
              <a:rPr lang="en-US" sz="2200" dirty="0"/>
              <a:t>Debugging and Testing.</a:t>
            </a:r>
          </a:p>
          <a:p>
            <a:r>
              <a:rPr lang="en-US" sz="2200" dirty="0"/>
              <a:t>Documentation.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893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A picture containing text, watch, different&#10;&#10;Description automatically generated">
            <a:extLst>
              <a:ext uri="{FF2B5EF4-FFF2-40B4-BE49-F238E27FC236}">
                <a16:creationId xmlns:a16="http://schemas.microsoft.com/office/drawing/2014/main" id="{4FF8BE60-E5AA-284F-CA73-66682431D0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1976" r="23692" b="1"/>
          <a:stretch/>
        </p:blipFill>
        <p:spPr>
          <a:xfrm>
            <a:off x="4476486" y="10"/>
            <a:ext cx="7715514" cy="6857990"/>
          </a:xfrm>
          <a:prstGeom prst="rect">
            <a:avLst/>
          </a:prstGeom>
        </p:spPr>
      </p:pic>
      <p:sp useBgFill="1">
        <p:nvSpPr>
          <p:cNvPr id="61" name="Freeform: Shape 57">
            <a:extLst>
              <a:ext uri="{FF2B5EF4-FFF2-40B4-BE49-F238E27FC236}">
                <a16:creationId xmlns:a16="http://schemas.microsoft.com/office/drawing/2014/main" id="{23C7736A-5A08-4021-9AB6-390DFF50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8170246" cy="6858000"/>
          </a:xfrm>
          <a:custGeom>
            <a:avLst/>
            <a:gdLst>
              <a:gd name="connsiteX0" fmla="*/ 4738960 w 8170246"/>
              <a:gd name="connsiteY0" fmla="*/ 0 h 6858000"/>
              <a:gd name="connsiteX1" fmla="*/ 4862151 w 8170246"/>
              <a:gd name="connsiteY1" fmla="*/ 0 h 6858000"/>
              <a:gd name="connsiteX2" fmla="*/ 8088169 w 8170246"/>
              <a:gd name="connsiteY2" fmla="*/ 3226735 h 6858000"/>
              <a:gd name="connsiteX3" fmla="*/ 8088169 w 8170246"/>
              <a:gd name="connsiteY3" fmla="*/ 3626507 h 6858000"/>
              <a:gd name="connsiteX4" fmla="*/ 4857393 w 8170246"/>
              <a:gd name="connsiteY4" fmla="*/ 6858000 h 6858000"/>
              <a:gd name="connsiteX5" fmla="*/ 4783581 w 8170246"/>
              <a:gd name="connsiteY5" fmla="*/ 6858000 h 6858000"/>
              <a:gd name="connsiteX6" fmla="*/ 4734202 w 8170246"/>
              <a:gd name="connsiteY6" fmla="*/ 6858000 h 6858000"/>
              <a:gd name="connsiteX7" fmla="*/ 7964978 w 8170246"/>
              <a:gd name="connsiteY7" fmla="*/ 3626507 h 6858000"/>
              <a:gd name="connsiteX8" fmla="*/ 7964978 w 8170246"/>
              <a:gd name="connsiteY8" fmla="*/ 3226735 h 6858000"/>
              <a:gd name="connsiteX9" fmla="*/ 4738960 w 8170246"/>
              <a:gd name="connsiteY9" fmla="*/ 0 h 6858000"/>
              <a:gd name="connsiteX10" fmla="*/ 0 w 8170246"/>
              <a:gd name="connsiteY10" fmla="*/ 0 h 6858000"/>
              <a:gd name="connsiteX11" fmla="*/ 98791 w 8170246"/>
              <a:gd name="connsiteY11" fmla="*/ 0 h 6858000"/>
              <a:gd name="connsiteX12" fmla="*/ 4456718 w 8170246"/>
              <a:gd name="connsiteY12" fmla="*/ 0 h 6858000"/>
              <a:gd name="connsiteX13" fmla="*/ 4603489 w 8170246"/>
              <a:gd name="connsiteY13" fmla="*/ 0 h 6858000"/>
              <a:gd name="connsiteX14" fmla="*/ 7829507 w 8170246"/>
              <a:gd name="connsiteY14" fmla="*/ 3226735 h 6858000"/>
              <a:gd name="connsiteX15" fmla="*/ 7829507 w 8170246"/>
              <a:gd name="connsiteY15" fmla="*/ 3626507 h 6858000"/>
              <a:gd name="connsiteX16" fmla="*/ 4598731 w 8170246"/>
              <a:gd name="connsiteY16" fmla="*/ 6858000 h 6858000"/>
              <a:gd name="connsiteX17" fmla="*/ 4540663 w 8170246"/>
              <a:gd name="connsiteY17" fmla="*/ 6858000 h 6858000"/>
              <a:gd name="connsiteX18" fmla="*/ 133398 w 8170246"/>
              <a:gd name="connsiteY18" fmla="*/ 6858000 h 6858000"/>
              <a:gd name="connsiteX19" fmla="*/ 0 w 8170246"/>
              <a:gd name="connsiteY1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170246" h="6858000">
                <a:moveTo>
                  <a:pt x="4738960" y="0"/>
                </a:moveTo>
                <a:lnTo>
                  <a:pt x="4862151" y="0"/>
                </a:lnTo>
                <a:cubicBezTo>
                  <a:pt x="4862151" y="0"/>
                  <a:pt x="4862151" y="0"/>
                  <a:pt x="8088169" y="3226735"/>
                </a:cubicBezTo>
                <a:cubicBezTo>
                  <a:pt x="8197606" y="3336196"/>
                  <a:pt x="8197606" y="3517045"/>
                  <a:pt x="8088169" y="3626507"/>
                </a:cubicBezTo>
                <a:cubicBezTo>
                  <a:pt x="8088169" y="3626507"/>
                  <a:pt x="8088169" y="3626507"/>
                  <a:pt x="4857393" y="6858000"/>
                </a:cubicBezTo>
                <a:cubicBezTo>
                  <a:pt x="4857393" y="6858000"/>
                  <a:pt x="4857393" y="6858000"/>
                  <a:pt x="4783581" y="6858000"/>
                </a:cubicBezTo>
                <a:lnTo>
                  <a:pt x="4734202" y="6858000"/>
                </a:lnTo>
                <a:cubicBezTo>
                  <a:pt x="7964978" y="3626507"/>
                  <a:pt x="7964978" y="3626507"/>
                  <a:pt x="7964978" y="3626507"/>
                </a:cubicBezTo>
                <a:cubicBezTo>
                  <a:pt x="8074415" y="3517045"/>
                  <a:pt x="8074415" y="3336196"/>
                  <a:pt x="7964978" y="3226735"/>
                </a:cubicBezTo>
                <a:cubicBezTo>
                  <a:pt x="4738960" y="0"/>
                  <a:pt x="4738960" y="0"/>
                  <a:pt x="4738960" y="0"/>
                </a:cubicBezTo>
                <a:close/>
                <a:moveTo>
                  <a:pt x="0" y="0"/>
                </a:moveTo>
                <a:lnTo>
                  <a:pt x="98791" y="0"/>
                </a:lnTo>
                <a:cubicBezTo>
                  <a:pt x="1075904" y="0"/>
                  <a:pt x="2469401" y="0"/>
                  <a:pt x="4456718" y="0"/>
                </a:cubicBezTo>
                <a:lnTo>
                  <a:pt x="4603489" y="0"/>
                </a:lnTo>
                <a:cubicBezTo>
                  <a:pt x="4603489" y="0"/>
                  <a:pt x="4603489" y="0"/>
                  <a:pt x="7829507" y="3226735"/>
                </a:cubicBezTo>
                <a:cubicBezTo>
                  <a:pt x="7938944" y="3336196"/>
                  <a:pt x="7938944" y="3517045"/>
                  <a:pt x="7829507" y="3626507"/>
                </a:cubicBezTo>
                <a:cubicBezTo>
                  <a:pt x="7829507" y="3626507"/>
                  <a:pt x="7829507" y="3626507"/>
                  <a:pt x="4598731" y="6858000"/>
                </a:cubicBezTo>
                <a:lnTo>
                  <a:pt x="4540663" y="6858000"/>
                </a:lnTo>
                <a:cubicBezTo>
                  <a:pt x="4077749" y="6858000"/>
                  <a:pt x="2938270" y="6858000"/>
                  <a:pt x="133398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A4292D-C411-5476-BD12-98ED88692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525" y="624110"/>
            <a:ext cx="4623955" cy="1280890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Introduction</a:t>
            </a:r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433DF4D3-8A35-461A-ABE0-F56B78A13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6347C4-3D2E-A01F-F439-7CF184A5F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812" y="1507672"/>
            <a:ext cx="5333453" cy="44035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Easy to use stock and crypto holding portfolio with market trend data.</a:t>
            </a:r>
          </a:p>
          <a:p>
            <a:r>
              <a:rPr lang="en-US" dirty="0">
                <a:ea typeface="+mn-lt"/>
                <a:cs typeface="+mn-lt"/>
              </a:rPr>
              <a:t>Our platform is suitable for new investors as well as experienced investors. Making it suitable for </a:t>
            </a:r>
            <a:br>
              <a:rPr lang="en-US" dirty="0">
                <a:ea typeface="+mn-lt"/>
                <a:cs typeface="+mn-lt"/>
              </a:rPr>
            </a:br>
            <a:r>
              <a:rPr lang="en-US" dirty="0">
                <a:ea typeface="+mn-lt"/>
                <a:cs typeface="+mn-lt"/>
              </a:rPr>
              <a:t>anyone to use easily even for when they are using it for the first time or to use quickly. </a:t>
            </a:r>
          </a:p>
          <a:p>
            <a:r>
              <a:rPr lang="en-US" dirty="0">
                <a:ea typeface="+mn-lt"/>
                <a:cs typeface="+mn-lt"/>
              </a:rPr>
              <a:t>An easy </a:t>
            </a:r>
            <a:br>
              <a:rPr lang="en-US" dirty="0">
                <a:ea typeface="+mn-lt"/>
                <a:cs typeface="+mn-lt"/>
              </a:rPr>
            </a:br>
            <a:r>
              <a:rPr lang="en-US" dirty="0">
                <a:ea typeface="+mn-lt"/>
                <a:cs typeface="+mn-lt"/>
              </a:rPr>
              <a:t>to use and modern interface is more appealing to the audience which is new to the crypto market </a:t>
            </a:r>
            <a:br>
              <a:rPr lang="en-US" dirty="0">
                <a:ea typeface="+mn-lt"/>
                <a:cs typeface="+mn-lt"/>
              </a:rPr>
            </a:br>
            <a:r>
              <a:rPr lang="en-US" dirty="0">
                <a:ea typeface="+mn-lt"/>
                <a:cs typeface="+mn-lt"/>
              </a:rPr>
              <a:t>and is like other systems that they are accustomed to use in their daily life. 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1ECCA7-1585-8265-4F8E-0A4B21004E4B}"/>
              </a:ext>
            </a:extLst>
          </p:cNvPr>
          <p:cNvSpPr txBox="1"/>
          <p:nvPr/>
        </p:nvSpPr>
        <p:spPr>
          <a:xfrm>
            <a:off x="9631684" y="6657945"/>
            <a:ext cx="2560316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64023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6" name="Rectangle 115">
            <a:extLst>
              <a:ext uri="{FF2B5EF4-FFF2-40B4-BE49-F238E27FC236}">
                <a16:creationId xmlns:a16="http://schemas.microsoft.com/office/drawing/2014/main" id="{008ED74B-06F2-4BD5-838F-1AAD0033E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10" name="Picture 110" descr="A picture containing close&#10;&#10;Description automatically generated">
            <a:extLst>
              <a:ext uri="{FF2B5EF4-FFF2-40B4-BE49-F238E27FC236}">
                <a16:creationId xmlns:a16="http://schemas.microsoft.com/office/drawing/2014/main" id="{64A475F0-D58C-F168-F2C7-8B960CF1E4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17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18" name="Group 117">
            <a:extLst>
              <a:ext uri="{FF2B5EF4-FFF2-40B4-BE49-F238E27FC236}">
                <a16:creationId xmlns:a16="http://schemas.microsoft.com/office/drawing/2014/main" id="{E9F586E1-75B5-49B8-9A21-DD14CA0F6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19" name="Freeform 11">
              <a:extLst>
                <a:ext uri="{FF2B5EF4-FFF2-40B4-BE49-F238E27FC236}">
                  <a16:creationId xmlns:a16="http://schemas.microsoft.com/office/drawing/2014/main" id="{8ECF1231-6B06-42A7-9653-F6A738AACE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0" name="Freeform 12">
              <a:extLst>
                <a:ext uri="{FF2B5EF4-FFF2-40B4-BE49-F238E27FC236}">
                  <a16:creationId xmlns:a16="http://schemas.microsoft.com/office/drawing/2014/main" id="{DD0D424C-4930-4745-B075-4AF5691E38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1" name="Freeform 13">
              <a:extLst>
                <a:ext uri="{FF2B5EF4-FFF2-40B4-BE49-F238E27FC236}">
                  <a16:creationId xmlns:a16="http://schemas.microsoft.com/office/drawing/2014/main" id="{8CD110D4-7970-4333-ACA2-F5A0DFCE9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2" name="Freeform 14">
              <a:extLst>
                <a:ext uri="{FF2B5EF4-FFF2-40B4-BE49-F238E27FC236}">
                  <a16:creationId xmlns:a16="http://schemas.microsoft.com/office/drawing/2014/main" id="{94C2DE85-6DF9-48B6-AC63-963A52242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3" name="Freeform 15">
              <a:extLst>
                <a:ext uri="{FF2B5EF4-FFF2-40B4-BE49-F238E27FC236}">
                  <a16:creationId xmlns:a16="http://schemas.microsoft.com/office/drawing/2014/main" id="{2B527314-243D-423D-9285-A30290D18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4" name="Freeform 16">
              <a:extLst>
                <a:ext uri="{FF2B5EF4-FFF2-40B4-BE49-F238E27FC236}">
                  <a16:creationId xmlns:a16="http://schemas.microsoft.com/office/drawing/2014/main" id="{857798C9-0A62-400E-B105-429ABFC4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5" name="Freeform 17">
              <a:extLst>
                <a:ext uri="{FF2B5EF4-FFF2-40B4-BE49-F238E27FC236}">
                  <a16:creationId xmlns:a16="http://schemas.microsoft.com/office/drawing/2014/main" id="{40E214F1-D642-41FF-8FBB-F1484108E9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6" name="Freeform 18">
              <a:extLst>
                <a:ext uri="{FF2B5EF4-FFF2-40B4-BE49-F238E27FC236}">
                  <a16:creationId xmlns:a16="http://schemas.microsoft.com/office/drawing/2014/main" id="{24EBEFE9-8F4F-41C2-9022-FF9730C4E0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7" name="Freeform 19">
              <a:extLst>
                <a:ext uri="{FF2B5EF4-FFF2-40B4-BE49-F238E27FC236}">
                  <a16:creationId xmlns:a16="http://schemas.microsoft.com/office/drawing/2014/main" id="{389BEA2F-6457-431A-941E-840A670CA1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8" name="Freeform 20">
              <a:extLst>
                <a:ext uri="{FF2B5EF4-FFF2-40B4-BE49-F238E27FC236}">
                  <a16:creationId xmlns:a16="http://schemas.microsoft.com/office/drawing/2014/main" id="{D32D9258-EB54-414B-A2D5-458339569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9" name="Freeform 21">
              <a:extLst>
                <a:ext uri="{FF2B5EF4-FFF2-40B4-BE49-F238E27FC236}">
                  <a16:creationId xmlns:a16="http://schemas.microsoft.com/office/drawing/2014/main" id="{495967EF-C4BF-4A5F-90E5-A603A6654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0" name="Freeform 22">
              <a:extLst>
                <a:ext uri="{FF2B5EF4-FFF2-40B4-BE49-F238E27FC236}">
                  <a16:creationId xmlns:a16="http://schemas.microsoft.com/office/drawing/2014/main" id="{253675EB-03CE-4B59-BEBD-4D0D9871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D95C93-9524-AE01-9C98-8CD8AE8A3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425" y="651324"/>
            <a:ext cx="8911687" cy="1280890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Agenda</a:t>
            </a:r>
            <a:endParaRPr lang="en-US"/>
          </a:p>
        </p:txBody>
      </p: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F9CAF6A1-77C7-4ABC-9E4A-E74A8DB16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133" name="Freeform 27">
              <a:extLst>
                <a:ext uri="{FF2B5EF4-FFF2-40B4-BE49-F238E27FC236}">
                  <a16:creationId xmlns:a16="http://schemas.microsoft.com/office/drawing/2014/main" id="{6B3F65AF-943F-4D0E-B890-AA058F48B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4" name="Freeform 28">
              <a:extLst>
                <a:ext uri="{FF2B5EF4-FFF2-40B4-BE49-F238E27FC236}">
                  <a16:creationId xmlns:a16="http://schemas.microsoft.com/office/drawing/2014/main" id="{660B5807-5995-44AD-9E16-10337DC83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5" name="Freeform 29">
              <a:extLst>
                <a:ext uri="{FF2B5EF4-FFF2-40B4-BE49-F238E27FC236}">
                  <a16:creationId xmlns:a16="http://schemas.microsoft.com/office/drawing/2014/main" id="{E80AC2A9-A86D-45A4-B218-B52F22B3E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6" name="Freeform 30">
              <a:extLst>
                <a:ext uri="{FF2B5EF4-FFF2-40B4-BE49-F238E27FC236}">
                  <a16:creationId xmlns:a16="http://schemas.microsoft.com/office/drawing/2014/main" id="{2DB7D344-D8A0-46BE-8BD4-70DEC451E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7" name="Freeform 31">
              <a:extLst>
                <a:ext uri="{FF2B5EF4-FFF2-40B4-BE49-F238E27FC236}">
                  <a16:creationId xmlns:a16="http://schemas.microsoft.com/office/drawing/2014/main" id="{90B7E18B-6B64-4711-94DE-715DE0CB7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8" name="Freeform 32">
              <a:extLst>
                <a:ext uri="{FF2B5EF4-FFF2-40B4-BE49-F238E27FC236}">
                  <a16:creationId xmlns:a16="http://schemas.microsoft.com/office/drawing/2014/main" id="{7CCF1B9C-A47F-4AC1-8164-F13CD42887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9" name="Freeform 33">
              <a:extLst>
                <a:ext uri="{FF2B5EF4-FFF2-40B4-BE49-F238E27FC236}">
                  <a16:creationId xmlns:a16="http://schemas.microsoft.com/office/drawing/2014/main" id="{A7694E0F-733F-4E78-A250-B7840DA06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0" name="Freeform 34">
              <a:extLst>
                <a:ext uri="{FF2B5EF4-FFF2-40B4-BE49-F238E27FC236}">
                  <a16:creationId xmlns:a16="http://schemas.microsoft.com/office/drawing/2014/main" id="{7DE4B38A-BCE4-48FC-9109-41F73413B1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1" name="Freeform 35">
              <a:extLst>
                <a:ext uri="{FF2B5EF4-FFF2-40B4-BE49-F238E27FC236}">
                  <a16:creationId xmlns:a16="http://schemas.microsoft.com/office/drawing/2014/main" id="{36605C57-20A9-46A2-A6DB-2EA83ADC9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2" name="Freeform 36">
              <a:extLst>
                <a:ext uri="{FF2B5EF4-FFF2-40B4-BE49-F238E27FC236}">
                  <a16:creationId xmlns:a16="http://schemas.microsoft.com/office/drawing/2014/main" id="{23EFA4B2-9313-4409-9BAE-FC04D2AF1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3" name="Freeform 37">
              <a:extLst>
                <a:ext uri="{FF2B5EF4-FFF2-40B4-BE49-F238E27FC236}">
                  <a16:creationId xmlns:a16="http://schemas.microsoft.com/office/drawing/2014/main" id="{C8A794CC-8846-4A65-8227-1001468DB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4" name="Freeform 38">
              <a:extLst>
                <a:ext uri="{FF2B5EF4-FFF2-40B4-BE49-F238E27FC236}">
                  <a16:creationId xmlns:a16="http://schemas.microsoft.com/office/drawing/2014/main" id="{87046215-2C6C-4EFD-9689-6EBF98CA9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146" name="Rectangle 145">
            <a:extLst>
              <a:ext uri="{FF2B5EF4-FFF2-40B4-BE49-F238E27FC236}">
                <a16:creationId xmlns:a16="http://schemas.microsoft.com/office/drawing/2014/main" id="{CC9387DA-2D8E-4E5D-BD65-274370B65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8" name="Freeform 11">
            <a:extLst>
              <a:ext uri="{FF2B5EF4-FFF2-40B4-BE49-F238E27FC236}">
                <a16:creationId xmlns:a16="http://schemas.microsoft.com/office/drawing/2014/main" id="{18BFC65B-9706-4EE1-8B75-FEEC1C530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F4DED40-902F-F1D7-237A-0EB3FE5281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2578779"/>
              </p:ext>
            </p:extLst>
          </p:nvPr>
        </p:nvGraphicFramePr>
        <p:xfrm>
          <a:off x="2589212" y="2133600"/>
          <a:ext cx="8915400" cy="37776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1" name="TextBox 110">
            <a:extLst>
              <a:ext uri="{FF2B5EF4-FFF2-40B4-BE49-F238E27FC236}">
                <a16:creationId xmlns:a16="http://schemas.microsoft.com/office/drawing/2014/main" id="{3D9F3C6D-A74C-DCF9-388C-215F7417477C}"/>
              </a:ext>
            </a:extLst>
          </p:cNvPr>
          <p:cNvSpPr txBox="1"/>
          <p:nvPr/>
        </p:nvSpPr>
        <p:spPr>
          <a:xfrm>
            <a:off x="9461765" y="6657945"/>
            <a:ext cx="2730235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87682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" name="Rectangle 46">
            <a:extLst>
              <a:ext uri="{FF2B5EF4-FFF2-40B4-BE49-F238E27FC236}">
                <a16:creationId xmlns:a16="http://schemas.microsoft.com/office/drawing/2014/main" id="{A7AF9E2D-8F98-4755-895E-D65689F2A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84" name="Group 48">
            <a:extLst>
              <a:ext uri="{FF2B5EF4-FFF2-40B4-BE49-F238E27FC236}">
                <a16:creationId xmlns:a16="http://schemas.microsoft.com/office/drawing/2014/main" id="{94D3C8C4-8367-4524-B9C5-2B3ACA682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36169" y="228600"/>
            <a:ext cx="2851523" cy="6638625"/>
            <a:chOff x="2487613" y="285750"/>
            <a:chExt cx="2428875" cy="5654676"/>
          </a:xfrm>
        </p:grpSpPr>
        <p:sp>
          <p:nvSpPr>
            <p:cNvPr id="50" name="Freeform 11">
              <a:extLst>
                <a:ext uri="{FF2B5EF4-FFF2-40B4-BE49-F238E27FC236}">
                  <a16:creationId xmlns:a16="http://schemas.microsoft.com/office/drawing/2014/main" id="{38BDB546-CAFB-429D-8D82-4F3AA2891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1" name="Freeform 12">
              <a:extLst>
                <a:ext uri="{FF2B5EF4-FFF2-40B4-BE49-F238E27FC236}">
                  <a16:creationId xmlns:a16="http://schemas.microsoft.com/office/drawing/2014/main" id="{8F202AFF-3597-4A70-9149-0AA2AACBB9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2" name="Freeform 13">
              <a:extLst>
                <a:ext uri="{FF2B5EF4-FFF2-40B4-BE49-F238E27FC236}">
                  <a16:creationId xmlns:a16="http://schemas.microsoft.com/office/drawing/2014/main" id="{5B91C985-1FBD-4FEE-8FB4-FBD47CF0A3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3" name="Freeform 14">
              <a:extLst>
                <a:ext uri="{FF2B5EF4-FFF2-40B4-BE49-F238E27FC236}">
                  <a16:creationId xmlns:a16="http://schemas.microsoft.com/office/drawing/2014/main" id="{E045B090-8B4D-4553-997E-D7A7A2B935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4" name="Freeform 15">
              <a:extLst>
                <a:ext uri="{FF2B5EF4-FFF2-40B4-BE49-F238E27FC236}">
                  <a16:creationId xmlns:a16="http://schemas.microsoft.com/office/drawing/2014/main" id="{79661459-591F-41BD-85A7-882DF2E548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5" name="Freeform 16">
              <a:extLst>
                <a:ext uri="{FF2B5EF4-FFF2-40B4-BE49-F238E27FC236}">
                  <a16:creationId xmlns:a16="http://schemas.microsoft.com/office/drawing/2014/main" id="{172E6458-D7F5-4E0B-8098-F3A9B74463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6" name="Freeform 17">
              <a:extLst>
                <a:ext uri="{FF2B5EF4-FFF2-40B4-BE49-F238E27FC236}">
                  <a16:creationId xmlns:a16="http://schemas.microsoft.com/office/drawing/2014/main" id="{5D1FE182-350A-4951-99FA-123B15A19E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7" name="Freeform 18">
              <a:extLst>
                <a:ext uri="{FF2B5EF4-FFF2-40B4-BE49-F238E27FC236}">
                  <a16:creationId xmlns:a16="http://schemas.microsoft.com/office/drawing/2014/main" id="{CBFDC3F8-18F5-41F0-9926-097682CEEA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8" name="Freeform 19">
              <a:extLst>
                <a:ext uri="{FF2B5EF4-FFF2-40B4-BE49-F238E27FC236}">
                  <a16:creationId xmlns:a16="http://schemas.microsoft.com/office/drawing/2014/main" id="{F4B5A695-E6ED-4C81-A965-0461489F8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9" name="Freeform 20">
              <a:extLst>
                <a:ext uri="{FF2B5EF4-FFF2-40B4-BE49-F238E27FC236}">
                  <a16:creationId xmlns:a16="http://schemas.microsoft.com/office/drawing/2014/main" id="{CF31B175-CBC2-449D-8998-0BA7711EA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0" name="Freeform 21">
              <a:extLst>
                <a:ext uri="{FF2B5EF4-FFF2-40B4-BE49-F238E27FC236}">
                  <a16:creationId xmlns:a16="http://schemas.microsoft.com/office/drawing/2014/main" id="{47A691C8-6328-4014-BB1A-CB4824DEB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1" name="Freeform 22">
              <a:extLst>
                <a:ext uri="{FF2B5EF4-FFF2-40B4-BE49-F238E27FC236}">
                  <a16:creationId xmlns:a16="http://schemas.microsoft.com/office/drawing/2014/main" id="{94EADC73-ECA3-447E-8D07-AE215A3C4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85" name="Group 62">
            <a:extLst>
              <a:ext uri="{FF2B5EF4-FFF2-40B4-BE49-F238E27FC236}">
                <a16:creationId xmlns:a16="http://schemas.microsoft.com/office/drawing/2014/main" id="{CDA2558E-94AE-4C16-8CD0-DCF447C98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77117" y="-786"/>
            <a:ext cx="2356675" cy="6854040"/>
            <a:chOff x="6627813" y="194833"/>
            <a:chExt cx="1952625" cy="5678918"/>
          </a:xfrm>
        </p:grpSpPr>
        <p:sp>
          <p:nvSpPr>
            <p:cNvPr id="64" name="Freeform 27">
              <a:extLst>
                <a:ext uri="{FF2B5EF4-FFF2-40B4-BE49-F238E27FC236}">
                  <a16:creationId xmlns:a16="http://schemas.microsoft.com/office/drawing/2014/main" id="{6928DF6B-A616-4A71-B951-9D8EAA775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5" name="Freeform 28">
              <a:extLst>
                <a:ext uri="{FF2B5EF4-FFF2-40B4-BE49-F238E27FC236}">
                  <a16:creationId xmlns:a16="http://schemas.microsoft.com/office/drawing/2014/main" id="{CD6B4E15-CED4-45FA-874A-EA347C9120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6" name="Freeform 29">
              <a:extLst>
                <a:ext uri="{FF2B5EF4-FFF2-40B4-BE49-F238E27FC236}">
                  <a16:creationId xmlns:a16="http://schemas.microsoft.com/office/drawing/2014/main" id="{A4EE38F8-BF90-4D7F-8691-89ED516D76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7" name="Freeform 30">
              <a:extLst>
                <a:ext uri="{FF2B5EF4-FFF2-40B4-BE49-F238E27FC236}">
                  <a16:creationId xmlns:a16="http://schemas.microsoft.com/office/drawing/2014/main" id="{2889210F-D6E4-4311-8BF3-DAD3FF49A7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8" name="Freeform 31">
              <a:extLst>
                <a:ext uri="{FF2B5EF4-FFF2-40B4-BE49-F238E27FC236}">
                  <a16:creationId xmlns:a16="http://schemas.microsoft.com/office/drawing/2014/main" id="{44641BAA-087D-4656-8D6F-EA70FB67F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9" name="Freeform 32">
              <a:extLst>
                <a:ext uri="{FF2B5EF4-FFF2-40B4-BE49-F238E27FC236}">
                  <a16:creationId xmlns:a16="http://schemas.microsoft.com/office/drawing/2014/main" id="{DCEB55E2-FCCA-48F5-917E-8B3F26EC83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0" name="Freeform 33">
              <a:extLst>
                <a:ext uri="{FF2B5EF4-FFF2-40B4-BE49-F238E27FC236}">
                  <a16:creationId xmlns:a16="http://schemas.microsoft.com/office/drawing/2014/main" id="{45869B9E-3378-49CB-8EE1-FECA7D7809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1" name="Freeform 34">
              <a:extLst>
                <a:ext uri="{FF2B5EF4-FFF2-40B4-BE49-F238E27FC236}">
                  <a16:creationId xmlns:a16="http://schemas.microsoft.com/office/drawing/2014/main" id="{3497B8C7-AB4A-40B7-A86E-112D90CC6A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2" name="Freeform 35">
              <a:extLst>
                <a:ext uri="{FF2B5EF4-FFF2-40B4-BE49-F238E27FC236}">
                  <a16:creationId xmlns:a16="http://schemas.microsoft.com/office/drawing/2014/main" id="{D5A7E348-C28C-4626-9026-59B6B9F7A2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3" name="Freeform 36">
              <a:extLst>
                <a:ext uri="{FF2B5EF4-FFF2-40B4-BE49-F238E27FC236}">
                  <a16:creationId xmlns:a16="http://schemas.microsoft.com/office/drawing/2014/main" id="{A4FF1CA0-E6B1-4861-A2CD-144E06299C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4" name="Freeform 37">
              <a:extLst>
                <a:ext uri="{FF2B5EF4-FFF2-40B4-BE49-F238E27FC236}">
                  <a16:creationId xmlns:a16="http://schemas.microsoft.com/office/drawing/2014/main" id="{774FF261-7109-4B0E-B24B-622F4209C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5" name="Freeform 38">
              <a:extLst>
                <a:ext uri="{FF2B5EF4-FFF2-40B4-BE49-F238E27FC236}">
                  <a16:creationId xmlns:a16="http://schemas.microsoft.com/office/drawing/2014/main" id="{3ECECA25-954F-4011-ADFF-BBFC4A00D3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B0A0A62-96E2-BC7F-BF15-2DF04E073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3096" y="624110"/>
            <a:ext cx="5021516" cy="1280890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Project Summary</a:t>
            </a:r>
            <a:endParaRPr lang="en-US"/>
          </a:p>
        </p:txBody>
      </p:sp>
      <p:pic>
        <p:nvPicPr>
          <p:cNvPr id="4" name="Picture 41" descr="A picture containing text, roulette&#10;&#10;Description automatically generated">
            <a:extLst>
              <a:ext uri="{FF2B5EF4-FFF2-40B4-BE49-F238E27FC236}">
                <a16:creationId xmlns:a16="http://schemas.microsoft.com/office/drawing/2014/main" id="{D7B9410F-3F79-F124-807D-0ED3C3E1FE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9543" b="3"/>
          <a:stretch/>
        </p:blipFill>
        <p:spPr>
          <a:xfrm>
            <a:off x="20" y="10"/>
            <a:ext cx="4646965" cy="3428990"/>
          </a:xfrm>
          <a:prstGeom prst="rect">
            <a:avLst/>
          </a:prstGeom>
        </p:spPr>
      </p:pic>
      <p:sp>
        <p:nvSpPr>
          <p:cNvPr id="86" name="Rectangle 76">
            <a:extLst>
              <a:ext uri="{FF2B5EF4-FFF2-40B4-BE49-F238E27FC236}">
                <a16:creationId xmlns:a16="http://schemas.microsoft.com/office/drawing/2014/main" id="{6D0FFBDB-89D1-4050-8FE5-AFC94C076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5704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7" name="Freeform 11">
            <a:extLst>
              <a:ext uri="{FF2B5EF4-FFF2-40B4-BE49-F238E27FC236}">
                <a16:creationId xmlns:a16="http://schemas.microsoft.com/office/drawing/2014/main" id="{75823B85-53D1-46E0-BC58-872776B5A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4645704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5" name="Picture 4" descr="Digital graphs and numbers in 3D">
            <a:extLst>
              <a:ext uri="{FF2B5EF4-FFF2-40B4-BE49-F238E27FC236}">
                <a16:creationId xmlns:a16="http://schemas.microsoft.com/office/drawing/2014/main" id="{ACF4CC3C-59AE-7BC0-AAC1-78358BCDC17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132" r="1411" b="2"/>
          <a:stretch/>
        </p:blipFill>
        <p:spPr>
          <a:xfrm>
            <a:off x="20" y="3429000"/>
            <a:ext cx="4646965" cy="3429000"/>
          </a:xfrm>
          <a:prstGeom prst="rect">
            <a:avLst/>
          </a:prstGeom>
        </p:spPr>
      </p:pic>
      <p:cxnSp>
        <p:nvCxnSpPr>
          <p:cNvPr id="88" name="Straight Connector 80">
            <a:extLst>
              <a:ext uri="{FF2B5EF4-FFF2-40B4-BE49-F238E27FC236}">
                <a16:creationId xmlns:a16="http://schemas.microsoft.com/office/drawing/2014/main" id="{81F86B2C-5FF7-48E0-B5B0-ABEA39A1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429000"/>
            <a:ext cx="4662638" cy="0"/>
          </a:xfrm>
          <a:prstGeom prst="line">
            <a:avLst/>
          </a:prstGeom>
          <a:ln w="50800" cap="flat">
            <a:solidFill>
              <a:schemeClr val="tx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17C59-CC12-36F9-E1D6-6741D7D50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4194" y="1526700"/>
            <a:ext cx="6218489" cy="300278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300" dirty="0">
                <a:ea typeface="+mn-lt"/>
                <a:cs typeface="+mn-lt"/>
              </a:rPr>
              <a:t>The project is focused on assisting experienced/rookie traders on the crypto and securities market to keep a track of their portfolios and utilize to make their next trade. </a:t>
            </a:r>
            <a:endParaRPr lang="en-US"/>
          </a:p>
          <a:p>
            <a:pPr>
              <a:lnSpc>
                <a:spcPct val="90000"/>
              </a:lnSpc>
            </a:pPr>
            <a:r>
              <a:rPr lang="en-US" sz="1300" dirty="0">
                <a:ea typeface="+mn-lt"/>
                <a:cs typeface="+mn-lt"/>
              </a:rPr>
              <a:t>The data related to various cryptocurrencies and securities will be sourced from APIs which facilitate a secure and reliable way of </a:t>
            </a:r>
            <a:br>
              <a:rPr lang="en-US" sz="1300" dirty="0">
                <a:ea typeface="+mn-lt"/>
                <a:cs typeface="+mn-lt"/>
              </a:rPr>
            </a:br>
            <a:r>
              <a:rPr lang="en-US" sz="1300" dirty="0">
                <a:ea typeface="+mn-lt"/>
                <a:cs typeface="+mn-lt"/>
              </a:rPr>
              <a:t>acquiring that data. </a:t>
            </a:r>
            <a:endParaRPr lang="en-US">
              <a:ea typeface="+mn-lt"/>
              <a:cs typeface="+mn-lt"/>
            </a:endParaRPr>
          </a:p>
          <a:p>
            <a:pPr>
              <a:lnSpc>
                <a:spcPct val="90000"/>
              </a:lnSpc>
            </a:pPr>
            <a:r>
              <a:rPr lang="en-US" sz="1300" dirty="0">
                <a:ea typeface="+mn-lt"/>
                <a:cs typeface="+mn-lt"/>
              </a:rPr>
              <a:t>This data will be displayed in the application and will be used to create a portfolio dashboard for the user. </a:t>
            </a:r>
            <a:endParaRPr lang="en-US">
              <a:ea typeface="+mn-lt"/>
              <a:cs typeface="+mn-lt"/>
            </a:endParaRPr>
          </a:p>
          <a:p>
            <a:pPr>
              <a:lnSpc>
                <a:spcPct val="90000"/>
              </a:lnSpc>
            </a:pPr>
            <a:r>
              <a:rPr lang="en-US" sz="1300" dirty="0">
                <a:ea typeface="+mn-lt"/>
                <a:cs typeface="+mn-lt"/>
              </a:rPr>
              <a:t>Apart from this, time series data of the prices will be used to feed machine learning models to generate speculations and predictions as to what will happen next. </a:t>
            </a:r>
            <a:endParaRPr lang="en-US" dirty="0">
              <a:ea typeface="+mn-lt"/>
              <a:cs typeface="+mn-lt"/>
            </a:endParaRPr>
          </a:p>
          <a:p>
            <a:pPr>
              <a:lnSpc>
                <a:spcPct val="90000"/>
              </a:lnSpc>
            </a:pPr>
            <a:r>
              <a:rPr lang="en-US" sz="1300" dirty="0">
                <a:ea typeface="+mn-lt"/>
                <a:cs typeface="+mn-lt"/>
              </a:rPr>
              <a:t>These processes would be done for both crypto currencies as well as conventional securities.</a:t>
            </a:r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C78B3CB-6CAF-D314-5A1A-75625AEA7EBD}"/>
              </a:ext>
            </a:extLst>
          </p:cNvPr>
          <p:cNvSpPr txBox="1"/>
          <p:nvPr/>
        </p:nvSpPr>
        <p:spPr>
          <a:xfrm>
            <a:off x="1923162" y="3228945"/>
            <a:ext cx="2723823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14576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8">
            <a:extLst>
              <a:ext uri="{FF2B5EF4-FFF2-40B4-BE49-F238E27FC236}">
                <a16:creationId xmlns:a16="http://schemas.microsoft.com/office/drawing/2014/main" id="{F7E42047-F7E7-4687-BBE0-D4BDC8E77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38" name="Group 10">
            <a:extLst>
              <a:ext uri="{FF2B5EF4-FFF2-40B4-BE49-F238E27FC236}">
                <a16:creationId xmlns:a16="http://schemas.microsoft.com/office/drawing/2014/main" id="{8D6F839A-C8D9-4FBC-8EFD-9E56D12F4C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06785" y="228600"/>
            <a:ext cx="2851523" cy="6638625"/>
            <a:chOff x="2487613" y="285750"/>
            <a:chExt cx="2428875" cy="5654676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1F0D09B-BA85-41B1-A8DE-73728B72E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FB2D0F0C-3A27-4FC3-A6A3-D2095D9B2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FA1C69EF-E6E6-4BDD-B62F-637FC9F3C3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75B4F36E-07F6-4E6F-A9D9-A7F6D9585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7D9136C7-12F1-4F21-A438-ED7668DDF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718EF12-B769-45D9-9B6E-7AEAA3108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34EAD53-3968-459E-B27C-09126A0FE3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67658BFE-59E2-4A2D-9E8A-18F81C350B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3FEC8A9E-385D-4407-9671-E30238022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EFC82234-632C-4B76-A8FF-2C9C0DCA68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662A4DB3-C195-4230-953D-307E4100F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94D310CF-9541-4CD7-855B-E2E1EF3437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0EDA856-A216-4EEC-9AB6-A59FFC703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47733" y="-786"/>
            <a:ext cx="2356675" cy="6854040"/>
            <a:chOff x="6627813" y="194833"/>
            <a:chExt cx="1952625" cy="5678918"/>
          </a:xfrm>
        </p:grpSpPr>
        <p:sp>
          <p:nvSpPr>
            <p:cNvPr id="26" name="Freeform 27">
              <a:extLst>
                <a:ext uri="{FF2B5EF4-FFF2-40B4-BE49-F238E27FC236}">
                  <a16:creationId xmlns:a16="http://schemas.microsoft.com/office/drawing/2014/main" id="{36F815B8-AFA8-45E9-A3D1-977F2D192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28">
              <a:extLst>
                <a:ext uri="{FF2B5EF4-FFF2-40B4-BE49-F238E27FC236}">
                  <a16:creationId xmlns:a16="http://schemas.microsoft.com/office/drawing/2014/main" id="{5D8FF653-8B3F-4B96-904D-1A4482EAEE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29">
              <a:extLst>
                <a:ext uri="{FF2B5EF4-FFF2-40B4-BE49-F238E27FC236}">
                  <a16:creationId xmlns:a16="http://schemas.microsoft.com/office/drawing/2014/main" id="{4DD2E775-AB45-4AF1-B5B7-54948CFB9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0">
              <a:extLst>
                <a:ext uri="{FF2B5EF4-FFF2-40B4-BE49-F238E27FC236}">
                  <a16:creationId xmlns:a16="http://schemas.microsoft.com/office/drawing/2014/main" id="{7BDE7E7B-E3AA-4A24-8F9D-CE77C96CA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1">
              <a:extLst>
                <a:ext uri="{FF2B5EF4-FFF2-40B4-BE49-F238E27FC236}">
                  <a16:creationId xmlns:a16="http://schemas.microsoft.com/office/drawing/2014/main" id="{D129CAA9-35E5-48CE-88AE-9806695CB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2">
              <a:extLst>
                <a:ext uri="{FF2B5EF4-FFF2-40B4-BE49-F238E27FC236}">
                  <a16:creationId xmlns:a16="http://schemas.microsoft.com/office/drawing/2014/main" id="{A73989FF-4EFF-4181-81A4-72EF2E67D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8C2C17BD-8FA0-4F42-B2CD-5E5A9F542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4">
              <a:extLst>
                <a:ext uri="{FF2B5EF4-FFF2-40B4-BE49-F238E27FC236}">
                  <a16:creationId xmlns:a16="http://schemas.microsoft.com/office/drawing/2014/main" id="{EEE99CF3-AD71-46FB-8E7D-67825F7816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D0F9D5ED-7591-4E88-9FDA-4C1DC47E9D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88FA7C13-D80D-4514-B9DB-87AE076AC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7">
              <a:extLst>
                <a:ext uri="{FF2B5EF4-FFF2-40B4-BE49-F238E27FC236}">
                  <a16:creationId xmlns:a16="http://schemas.microsoft.com/office/drawing/2014/main" id="{202C78DF-D842-450B-A87D-E035719E4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38">
              <a:extLst>
                <a:ext uri="{FF2B5EF4-FFF2-40B4-BE49-F238E27FC236}">
                  <a16:creationId xmlns:a16="http://schemas.microsoft.com/office/drawing/2014/main" id="{A4789F83-2423-47F8-8958-48E477BAE0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4F487E-0BD0-5F61-A0F4-71F0B0411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4806" y="633181"/>
            <a:ext cx="6845092" cy="1280890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Agile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C509E7A-337A-4664-BEC2-03F9BCA0A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1632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Freeform 11">
            <a:extLst>
              <a:ext uri="{FF2B5EF4-FFF2-40B4-BE49-F238E27FC236}">
                <a16:creationId xmlns:a16="http://schemas.microsoft.com/office/drawing/2014/main" id="{D9AB99AB-E300-4B19-97C3-9A12EA3C7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2716320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40" name="Picture 4" descr="Black and white spiralling staircase">
            <a:extLst>
              <a:ext uri="{FF2B5EF4-FFF2-40B4-BE49-F238E27FC236}">
                <a16:creationId xmlns:a16="http://schemas.microsoft.com/office/drawing/2014/main" id="{3667DBD2-3C4C-1873-0692-9CA37E651B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069" r="30490" b="-3"/>
          <a:stretch/>
        </p:blipFill>
        <p:spPr>
          <a:xfrm>
            <a:off x="20" y="1730"/>
            <a:ext cx="2720524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AF1DD-279E-2920-600A-72904E8102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4024" y="1661886"/>
            <a:ext cx="7473872" cy="447612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200" dirty="0">
                <a:ea typeface="+mn-lt"/>
                <a:cs typeface="+mn-lt"/>
              </a:rPr>
              <a:t>Planned each sprint according to submission of deliverables and decided what to accomplish in the following sprint.</a:t>
            </a:r>
            <a:endParaRPr lang="en-US" sz="2200"/>
          </a:p>
          <a:p>
            <a:r>
              <a:rPr lang="en-US" sz="2200" dirty="0">
                <a:ea typeface="+mn-lt"/>
                <a:cs typeface="+mn-lt"/>
              </a:rPr>
              <a:t>Synced all team members on the same page and made everyone vocal about any concerns that may block the progress. </a:t>
            </a:r>
            <a:endParaRPr lang="en-US" sz="2200"/>
          </a:p>
          <a:p>
            <a:r>
              <a:rPr lang="en-US" sz="2200" dirty="0">
                <a:ea typeface="+mn-lt"/>
                <a:cs typeface="+mn-lt"/>
              </a:rPr>
              <a:t>Had a meeting after every sprint to check the progress and found out what all is accomplished.</a:t>
            </a:r>
            <a:endParaRPr lang="en-US" sz="2200"/>
          </a:p>
          <a:p>
            <a:r>
              <a:rPr lang="en-US" sz="2200" dirty="0">
                <a:ea typeface="+mn-lt"/>
                <a:cs typeface="+mn-lt"/>
              </a:rPr>
              <a:t>Met after the end of each sprint to talk about what worked well and what didn’t, so we could improve the process moving forward. This is called the Retrospective.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631236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85012-4602-F958-6CE7-4E77FC222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711" y="651324"/>
            <a:ext cx="1728664" cy="654962"/>
          </a:xfrm>
        </p:spPr>
        <p:txBody>
          <a:bodyPr>
            <a:normAutofit fontScale="90000"/>
          </a:bodyPr>
          <a:lstStyle/>
          <a:p>
            <a:r>
              <a:rPr lang="en-US" dirty="0"/>
              <a:t>Sprint 1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BC6843C-FFC4-2294-BBF1-9626B6E18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2741" y="1795300"/>
            <a:ext cx="9526858" cy="4243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943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85012-4602-F958-6CE7-4E77FC222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711" y="651324"/>
            <a:ext cx="1663616" cy="654962"/>
          </a:xfrm>
        </p:spPr>
        <p:txBody>
          <a:bodyPr>
            <a:normAutofit fontScale="90000"/>
          </a:bodyPr>
          <a:lstStyle/>
          <a:p>
            <a:r>
              <a:rPr lang="en-US" dirty="0"/>
              <a:t>Sprint 2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CC204410-D169-F498-99D3-80640DF73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1034" y="1650769"/>
            <a:ext cx="9777760" cy="470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425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7E42047-F7E7-4687-BBE0-D4BDC8E77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D6F839A-C8D9-4FBC-8EFD-9E56D12F4C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06785" y="228600"/>
            <a:ext cx="2851523" cy="6638625"/>
            <a:chOff x="2487613" y="285750"/>
            <a:chExt cx="2428875" cy="5654676"/>
          </a:xfrm>
        </p:grpSpPr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D1F0D09B-BA85-41B1-A8DE-73728B72E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FB2D0F0C-3A27-4FC3-A6A3-D2095D9B2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FA1C69EF-E6E6-4BDD-B62F-637FC9F3C3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75B4F36E-07F6-4E6F-A9D9-A7F6D9585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7D9136C7-12F1-4F21-A438-ED7668DDF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C718EF12-B769-45D9-9B6E-7AEAA3108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534EAD53-3968-459E-B27C-09126A0FE3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67658BFE-59E2-4A2D-9E8A-18F81C350B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3FEC8A9E-385D-4407-9671-E30238022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EFC82234-632C-4B76-A8FF-2C9C0DCA68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662A4DB3-C195-4230-953D-307E4100F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94D310CF-9541-4CD7-855B-E2E1EF3437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0EDA856-A216-4EEC-9AB6-A59FFC703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47733" y="-786"/>
            <a:ext cx="2356675" cy="6854040"/>
            <a:chOff x="6627813" y="194833"/>
            <a:chExt cx="1952625" cy="5678918"/>
          </a:xfrm>
        </p:grpSpPr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36F815B8-AFA8-45E9-A3D1-977F2D192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5D8FF653-8B3F-4B96-904D-1A4482EAEE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4DD2E775-AB45-4AF1-B5B7-54948CFB9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7BDE7E7B-E3AA-4A24-8F9D-CE77C96CA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D129CAA9-35E5-48CE-88AE-9806695CB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A73989FF-4EFF-4181-81A4-72EF2E67D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8C2C17BD-8FA0-4F42-B2CD-5E5A9F542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EEE99CF3-AD71-46FB-8E7D-67825F7816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D0F9D5ED-7591-4E88-9FDA-4C1DC47E9D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88FA7C13-D80D-4514-B9DB-87AE076AC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202C78DF-D842-450B-A87D-E035719E4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A4789F83-2423-47F8-8958-48E477BAE0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275F603-2748-02F1-3220-CC92D1352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9520" y="624110"/>
            <a:ext cx="6845092" cy="732622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UML </a:t>
            </a:r>
            <a:r>
              <a:rPr lang="en-US" dirty="0">
                <a:cs typeface="Calibri Light"/>
                <a:hlinkClick r:id="rId2"/>
              </a:rPr>
              <a:t>Diagram</a:t>
            </a:r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C509E7A-337A-4664-BEC2-03F9BCA0A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1632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Freeform 11">
            <a:extLst>
              <a:ext uri="{FF2B5EF4-FFF2-40B4-BE49-F238E27FC236}">
                <a16:creationId xmlns:a16="http://schemas.microsoft.com/office/drawing/2014/main" id="{D9AB99AB-E300-4B19-97C3-9A12EA3C7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2716320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0D8FAD-D8B4-66D4-C3F5-ECE7FAD1EC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601" r="27694" b="-13"/>
          <a:stretch/>
        </p:blipFill>
        <p:spPr>
          <a:xfrm>
            <a:off x="20" y="1730"/>
            <a:ext cx="2720524" cy="6858000"/>
          </a:xfrm>
          <a:prstGeom prst="rect">
            <a:avLst/>
          </a:prstGeom>
        </p:spPr>
      </p:pic>
      <p:pic>
        <p:nvPicPr>
          <p:cNvPr id="5" name="Picture 6" descr="Timeline&#10;&#10;Description automatically generated">
            <a:extLst>
              <a:ext uri="{FF2B5EF4-FFF2-40B4-BE49-F238E27FC236}">
                <a16:creationId xmlns:a16="http://schemas.microsoft.com/office/drawing/2014/main" id="{58B358CC-13D4-B215-870D-12E6A36AE6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017726" y="1250796"/>
            <a:ext cx="5714874" cy="5487475"/>
          </a:xfrm>
        </p:spPr>
      </p:pic>
    </p:spTree>
    <p:extLst>
      <p:ext uri="{BB962C8B-B14F-4D97-AF65-F5344CB8AC3E}">
        <p14:creationId xmlns:p14="http://schemas.microsoft.com/office/powerpoint/2010/main" val="40074242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08ED74B-06F2-4BD5-838F-1AAD0033E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Financial graphs on a dark display">
            <a:extLst>
              <a:ext uri="{FF2B5EF4-FFF2-40B4-BE49-F238E27FC236}">
                <a16:creationId xmlns:a16="http://schemas.microsoft.com/office/drawing/2014/main" id="{90E06A41-2A1F-F64D-A38C-313E59547F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t="10000" r="-2" b="-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E9F586E1-75B5-49B8-9A21-DD14CA0F6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8ECF1231-6B06-42A7-9653-F6A738AACE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DD0D424C-4930-4745-B075-4AF5691E38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8CD110D4-7970-4333-ACA2-F5A0DFCE9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94C2DE85-6DF9-48B6-AC63-963A52242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B527314-243D-423D-9285-A30290D18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857798C9-0A62-400E-B105-429ABFC4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0E214F1-D642-41FF-8FBB-F1484108E9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24EBEFE9-8F4F-41C2-9022-FF9730C4E0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389BEA2F-6457-431A-941E-840A670CA1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32D9258-EB54-414B-A2D5-458339569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95967EF-C4BF-4A5F-90E5-A603A6654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53675EB-03CE-4B59-BEBD-4D0D9871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4C4B89E-66DC-6C75-D9A8-D95F6AE3A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45" y="717479"/>
            <a:ext cx="2778517" cy="639695"/>
          </a:xfrm>
        </p:spPr>
        <p:txBody>
          <a:bodyPr>
            <a:normAutofit/>
          </a:bodyPr>
          <a:lstStyle/>
          <a:p>
            <a:r>
              <a:rPr lang="en-US" sz="2800" dirty="0">
                <a:cs typeface="Calibri Light"/>
              </a:rPr>
              <a:t>ERD </a:t>
            </a:r>
            <a:r>
              <a:rPr lang="en-US" sz="2800" dirty="0">
                <a:cs typeface="Calibri Light"/>
                <a:hlinkClick r:id="rId3"/>
              </a:rPr>
              <a:t>Diagram</a:t>
            </a:r>
            <a:endParaRPr lang="en-US" sz="280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9CAF6A1-77C7-4ABC-9E4A-E74A8DB16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6" name="Freeform 27">
              <a:extLst>
                <a:ext uri="{FF2B5EF4-FFF2-40B4-BE49-F238E27FC236}">
                  <a16:creationId xmlns:a16="http://schemas.microsoft.com/office/drawing/2014/main" id="{6B3F65AF-943F-4D0E-B890-AA058F48B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28">
              <a:extLst>
                <a:ext uri="{FF2B5EF4-FFF2-40B4-BE49-F238E27FC236}">
                  <a16:creationId xmlns:a16="http://schemas.microsoft.com/office/drawing/2014/main" id="{660B5807-5995-44AD-9E16-10337DC83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29">
              <a:extLst>
                <a:ext uri="{FF2B5EF4-FFF2-40B4-BE49-F238E27FC236}">
                  <a16:creationId xmlns:a16="http://schemas.microsoft.com/office/drawing/2014/main" id="{E80AC2A9-A86D-45A4-B218-B52F22B3E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0">
              <a:extLst>
                <a:ext uri="{FF2B5EF4-FFF2-40B4-BE49-F238E27FC236}">
                  <a16:creationId xmlns:a16="http://schemas.microsoft.com/office/drawing/2014/main" id="{2DB7D344-D8A0-46BE-8BD4-70DEC451E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1">
              <a:extLst>
                <a:ext uri="{FF2B5EF4-FFF2-40B4-BE49-F238E27FC236}">
                  <a16:creationId xmlns:a16="http://schemas.microsoft.com/office/drawing/2014/main" id="{90B7E18B-6B64-4711-94DE-715DE0CB7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2">
              <a:extLst>
                <a:ext uri="{FF2B5EF4-FFF2-40B4-BE49-F238E27FC236}">
                  <a16:creationId xmlns:a16="http://schemas.microsoft.com/office/drawing/2014/main" id="{7CCF1B9C-A47F-4AC1-8164-F13CD42887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A7694E0F-733F-4E78-A250-B7840DA06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4">
              <a:extLst>
                <a:ext uri="{FF2B5EF4-FFF2-40B4-BE49-F238E27FC236}">
                  <a16:creationId xmlns:a16="http://schemas.microsoft.com/office/drawing/2014/main" id="{7DE4B38A-BCE4-48FC-9109-41F73413B1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36605C57-20A9-46A2-A6DB-2EA83ADC9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23EFA4B2-9313-4409-9BAE-FC04D2AF1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7">
              <a:extLst>
                <a:ext uri="{FF2B5EF4-FFF2-40B4-BE49-F238E27FC236}">
                  <a16:creationId xmlns:a16="http://schemas.microsoft.com/office/drawing/2014/main" id="{C8A794CC-8846-4A65-8227-1001468DB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38">
              <a:extLst>
                <a:ext uri="{FF2B5EF4-FFF2-40B4-BE49-F238E27FC236}">
                  <a16:creationId xmlns:a16="http://schemas.microsoft.com/office/drawing/2014/main" id="{87046215-2C6C-4EFD-9689-6EBF98CA9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CC9387DA-2D8E-4E5D-BD65-274370B65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Freeform 11">
            <a:extLst>
              <a:ext uri="{FF2B5EF4-FFF2-40B4-BE49-F238E27FC236}">
                <a16:creationId xmlns:a16="http://schemas.microsoft.com/office/drawing/2014/main" id="{18BFC65B-9706-4EE1-8B75-FEEC1C530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4" name="Picture 5" descr="A picture containing timeline&#10;&#10;Description automatically generated">
            <a:extLst>
              <a:ext uri="{FF2B5EF4-FFF2-40B4-BE49-F238E27FC236}">
                <a16:creationId xmlns:a16="http://schemas.microsoft.com/office/drawing/2014/main" id="{586C303C-DCD7-333F-5451-1D6C75EC49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132754" y="711819"/>
            <a:ext cx="6051344" cy="6035744"/>
          </a:xfrm>
        </p:spPr>
      </p:pic>
    </p:spTree>
    <p:extLst>
      <p:ext uri="{BB962C8B-B14F-4D97-AF65-F5344CB8AC3E}">
        <p14:creationId xmlns:p14="http://schemas.microsoft.com/office/powerpoint/2010/main" val="201352623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DB046A1AA3864F8AD882A5A699DE63" ma:contentTypeVersion="2" ma:contentTypeDescription="Create a new document." ma:contentTypeScope="" ma:versionID="c5013338b471f67a4ec289520f24788c">
  <xsd:schema xmlns:xsd="http://www.w3.org/2001/XMLSchema" xmlns:xs="http://www.w3.org/2001/XMLSchema" xmlns:p="http://schemas.microsoft.com/office/2006/metadata/properties" xmlns:ns2="b2f5442d-c49a-4a6e-9347-041d071d4bf6" targetNamespace="http://schemas.microsoft.com/office/2006/metadata/properties" ma:root="true" ma:fieldsID="a030e54994ede417c68fade9ebf25348" ns2:_="">
    <xsd:import namespace="b2f5442d-c49a-4a6e-9347-041d071d4bf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f5442d-c49a-4a6e-9347-041d071d4bf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8D07826-D219-4B66-897B-C70B4EF7909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5B55F35-8653-486A-B316-7181E76E513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A6012FAD-4385-4584-B2BB-B1793915F974}">
  <ds:schemaRefs>
    <ds:schemaRef ds:uri="b2f5442d-c49a-4a6e-9347-041d071d4bf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422</Words>
  <Application>Microsoft Office PowerPoint</Application>
  <PresentationFormat>Widescreen</PresentationFormat>
  <Paragraphs>40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Wisp</vt:lpstr>
      <vt:lpstr>Project Preview Presentation</vt:lpstr>
      <vt:lpstr>Introduction</vt:lpstr>
      <vt:lpstr>Agenda</vt:lpstr>
      <vt:lpstr>Project Summary</vt:lpstr>
      <vt:lpstr>Agile</vt:lpstr>
      <vt:lpstr>Sprint 1</vt:lpstr>
      <vt:lpstr>Sprint 2</vt:lpstr>
      <vt:lpstr>UML Diagram</vt:lpstr>
      <vt:lpstr>ERD Diagram</vt:lpstr>
      <vt:lpstr>Java Code</vt:lpstr>
      <vt:lpstr>Project Closing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Ajinkya</cp:lastModifiedBy>
  <cp:revision>157</cp:revision>
  <dcterms:created xsi:type="dcterms:W3CDTF">2022-10-04T13:40:55Z</dcterms:created>
  <dcterms:modified xsi:type="dcterms:W3CDTF">2022-10-06T12:55:32Z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0x010100EADB046A1AA3864F8AD882A5A699DE63</vt:lpwstr>
  </property>
</Properties>
</file>